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2" r:id="rId2"/>
    <p:sldId id="271" r:id="rId3"/>
    <p:sldId id="272" r:id="rId4"/>
    <p:sldId id="273" r:id="rId5"/>
    <p:sldId id="274" r:id="rId6"/>
    <p:sldId id="275" r:id="rId7"/>
    <p:sldId id="276" r:id="rId8"/>
    <p:sldId id="277" r:id="rId9"/>
    <p:sldId id="263" r:id="rId10"/>
    <p:sldId id="265" r:id="rId11"/>
    <p:sldId id="267" r:id="rId12"/>
    <p:sldId id="268" r:id="rId13"/>
    <p:sldId id="256" r:id="rId14"/>
    <p:sldId id="257" r:id="rId15"/>
    <p:sldId id="258" r:id="rId16"/>
    <p:sldId id="259" r:id="rId17"/>
    <p:sldId id="260" r:id="rId18"/>
    <p:sldId id="269" r:id="rId19"/>
    <p:sldId id="270" r:id="rId20"/>
    <p:sldId id="261" r:id="rId2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84"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D06609A-01F1-4ED7-A342-F519FB654CBE}" type="datetimeFigureOut">
              <a:rPr lang="es-MX" smtClean="0"/>
              <a:pPr/>
              <a:t>24/04/2013</a:t>
            </a:fld>
            <a:endParaRPr lang="es-MX"/>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MX"/>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D2F61E4A-A06E-4502-A8B3-4ECD32EDF699}"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D06609A-01F1-4ED7-A342-F519FB654CBE}" type="datetimeFigureOut">
              <a:rPr lang="es-MX" smtClean="0"/>
              <a:pPr/>
              <a:t>24/04/2013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2F61E4A-A06E-4502-A8B3-4ECD32EDF699}"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2D06609A-01F1-4ED7-A342-F519FB654CBE}" type="datetimeFigureOut">
              <a:rPr lang="es-MX" smtClean="0"/>
              <a:pPr/>
              <a:t>24/04/2013</a:t>
            </a:fld>
            <a:endParaRPr lang="es-MX"/>
          </a:p>
        </p:txBody>
      </p:sp>
      <p:sp>
        <p:nvSpPr>
          <p:cNvPr id="5" name="4 Marcador de pie de página"/>
          <p:cNvSpPr>
            <a:spLocks noGrp="1"/>
          </p:cNvSpPr>
          <p:nvPr>
            <p:ph type="ftr" sz="quarter" idx="11"/>
          </p:nvPr>
        </p:nvSpPr>
        <p:spPr>
          <a:xfrm>
            <a:off x="457201" y="6248207"/>
            <a:ext cx="5573483" cy="365125"/>
          </a:xfrm>
        </p:spPr>
        <p:txBody>
          <a:bodyPr/>
          <a:lstStyle/>
          <a:p>
            <a:endParaRPr lang="es-MX"/>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D2F61E4A-A06E-4502-A8B3-4ECD32EDF699}"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2D06609A-01F1-4ED7-A342-F519FB654CBE}" type="datetimeFigureOut">
              <a:rPr lang="es-MX" smtClean="0"/>
              <a:pPr/>
              <a:t>24/04/2013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D2F61E4A-A06E-4502-A8B3-4ECD32EDF699}" type="slidenum">
              <a:rPr lang="es-MX" smtClean="0"/>
              <a:pPr/>
              <a:t>‹Nº›</a:t>
            </a:fld>
            <a:endParaRPr lang="es-MX"/>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2D06609A-01F1-4ED7-A342-F519FB654CBE}" type="datetimeFigureOut">
              <a:rPr lang="es-MX" smtClean="0"/>
              <a:pPr/>
              <a:t>24/04/2013</a:t>
            </a:fld>
            <a:endParaRPr lang="es-MX"/>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2F61E4A-A06E-4502-A8B3-4ECD32EDF699}" type="slidenum">
              <a:rPr lang="es-MX" smtClean="0"/>
              <a:pPr/>
              <a:t>‹Nº›</a:t>
            </a:fld>
            <a:endParaRPr lang="es-MX"/>
          </a:p>
        </p:txBody>
      </p:sp>
      <p:sp>
        <p:nvSpPr>
          <p:cNvPr id="14" name="13 Marcador de pie de página"/>
          <p:cNvSpPr>
            <a:spLocks noGrp="1"/>
          </p:cNvSpPr>
          <p:nvPr>
            <p:ph type="ftr" sz="quarter" idx="12"/>
          </p:nvPr>
        </p:nvSpPr>
        <p:spPr/>
        <p:txBody>
          <a:bodyPr/>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2D06609A-01F1-4ED7-A342-F519FB654CBE}" type="datetimeFigureOut">
              <a:rPr lang="es-MX" smtClean="0"/>
              <a:pPr/>
              <a:t>24/04/2013</a:t>
            </a:fld>
            <a:endParaRPr lang="es-MX"/>
          </a:p>
        </p:txBody>
      </p:sp>
      <p:sp>
        <p:nvSpPr>
          <p:cNvPr id="10" name="9 Marcador de número de diapositiva"/>
          <p:cNvSpPr>
            <a:spLocks noGrp="1"/>
          </p:cNvSpPr>
          <p:nvPr>
            <p:ph type="sldNum" sz="quarter" idx="16"/>
          </p:nvPr>
        </p:nvSpPr>
        <p:spPr/>
        <p:txBody>
          <a:bodyPr rtlCol="0"/>
          <a:lstStyle/>
          <a:p>
            <a:fld id="{D2F61E4A-A06E-4502-A8B3-4ECD32EDF699}" type="slidenum">
              <a:rPr lang="es-MX" smtClean="0"/>
              <a:pPr/>
              <a:t>‹Nº›</a:t>
            </a:fld>
            <a:endParaRPr lang="es-MX"/>
          </a:p>
        </p:txBody>
      </p:sp>
      <p:sp>
        <p:nvSpPr>
          <p:cNvPr id="12" name="11 Marcador de pie de página"/>
          <p:cNvSpPr>
            <a:spLocks noGrp="1"/>
          </p:cNvSpPr>
          <p:nvPr>
            <p:ph type="ftr" sz="quarter" idx="17"/>
          </p:nvPr>
        </p:nvSpPr>
        <p:spPr/>
        <p:txBody>
          <a:bodyPr rtlCol="0"/>
          <a:lstStyle/>
          <a:p>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2D06609A-01F1-4ED7-A342-F519FB654CBE}" type="datetimeFigureOut">
              <a:rPr lang="es-MX" smtClean="0"/>
              <a:pPr/>
              <a:t>24/04/2013</a:t>
            </a:fld>
            <a:endParaRPr lang="es-MX"/>
          </a:p>
        </p:txBody>
      </p:sp>
      <p:sp>
        <p:nvSpPr>
          <p:cNvPr id="12" name="11 Marcador de número de diapositiva"/>
          <p:cNvSpPr>
            <a:spLocks noGrp="1"/>
          </p:cNvSpPr>
          <p:nvPr>
            <p:ph type="sldNum" sz="quarter" idx="16"/>
          </p:nvPr>
        </p:nvSpPr>
        <p:spPr/>
        <p:txBody>
          <a:bodyPr rtlCol="0"/>
          <a:lstStyle/>
          <a:p>
            <a:fld id="{D2F61E4A-A06E-4502-A8B3-4ECD32EDF699}" type="slidenum">
              <a:rPr lang="es-MX" smtClean="0"/>
              <a:pPr/>
              <a:t>‹Nº›</a:t>
            </a:fld>
            <a:endParaRPr lang="es-MX"/>
          </a:p>
        </p:txBody>
      </p:sp>
      <p:sp>
        <p:nvSpPr>
          <p:cNvPr id="14" name="13 Marcador de pie de página"/>
          <p:cNvSpPr>
            <a:spLocks noGrp="1"/>
          </p:cNvSpPr>
          <p:nvPr>
            <p:ph type="ftr" sz="quarter" idx="17"/>
          </p:nvPr>
        </p:nvSpPr>
        <p:spPr/>
        <p:txBody>
          <a:bodyPr rtlCol="0"/>
          <a:lstStyle/>
          <a:p>
            <a:endParaRPr lang="es-MX"/>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D06609A-01F1-4ED7-A342-F519FB654CBE}" type="datetimeFigureOut">
              <a:rPr lang="es-MX" smtClean="0"/>
              <a:pPr/>
              <a:t>24/04/2013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D2F61E4A-A06E-4502-A8B3-4ECD32EDF699}"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D06609A-01F1-4ED7-A342-F519FB654CBE}" type="datetimeFigureOut">
              <a:rPr lang="es-MX" smtClean="0"/>
              <a:pPr/>
              <a:t>24/04/2013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D2F61E4A-A06E-4502-A8B3-4ECD32EDF699}"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2D06609A-01F1-4ED7-A342-F519FB654CBE}" type="datetimeFigureOut">
              <a:rPr lang="es-MX" smtClean="0"/>
              <a:pPr/>
              <a:t>24/04/2013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D2F61E4A-A06E-4502-A8B3-4ECD32EDF699}" type="slidenum">
              <a:rPr lang="es-MX" smtClean="0"/>
              <a:pPr/>
              <a:t>‹Nº›</a:t>
            </a:fld>
            <a:endParaRPr lang="es-MX"/>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2D06609A-01F1-4ED7-A342-F519FB654CBE}" type="datetimeFigureOut">
              <a:rPr lang="es-MX" smtClean="0"/>
              <a:pPr/>
              <a:t>24/04/2013</a:t>
            </a:fld>
            <a:endParaRPr lang="es-MX"/>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D2F61E4A-A06E-4502-A8B3-4ECD32EDF699}" type="slidenum">
              <a:rPr lang="es-MX" smtClean="0"/>
              <a:pPr/>
              <a:t>‹Nº›</a:t>
            </a:fld>
            <a:endParaRPr lang="es-MX"/>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MX"/>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D06609A-01F1-4ED7-A342-F519FB654CBE}" type="datetimeFigureOut">
              <a:rPr lang="es-MX" smtClean="0"/>
              <a:pPr/>
              <a:t>24/04/2013</a:t>
            </a:fld>
            <a:endParaRPr lang="es-MX"/>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MX"/>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2F61E4A-A06E-4502-A8B3-4ECD32EDF699}"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282" y="188640"/>
            <a:ext cx="8352928" cy="6281795"/>
          </a:xfrm>
        </p:spPr>
        <p:txBody>
          <a:bodyPr>
            <a:normAutofit fontScale="77500" lnSpcReduction="20000"/>
          </a:bodyPr>
          <a:lstStyle/>
          <a:p>
            <a:pPr marL="0" indent="0" algn="ctr">
              <a:buNone/>
            </a:pPr>
            <a:r>
              <a:rPr lang="es-MX" dirty="0" smtClean="0"/>
              <a:t> UNIVERSIDAD NACIONAL AUTÓNOMA DE MÉXICO</a:t>
            </a:r>
          </a:p>
          <a:p>
            <a:pPr marL="0" indent="0" algn="ctr">
              <a:buNone/>
            </a:pPr>
            <a:r>
              <a:rPr lang="es-MX" dirty="0" smtClean="0"/>
              <a:t> Colegio de Ciencias y Humanidades </a:t>
            </a:r>
          </a:p>
          <a:p>
            <a:pPr marL="0" indent="0" algn="ctr">
              <a:buNone/>
            </a:pPr>
            <a:r>
              <a:rPr lang="es-MX" dirty="0"/>
              <a:t>P</a:t>
            </a:r>
            <a:r>
              <a:rPr lang="es-MX" dirty="0" smtClean="0"/>
              <a:t>lantel Azcapotzalco</a:t>
            </a:r>
          </a:p>
          <a:p>
            <a:pPr marL="0" indent="0" algn="ctr">
              <a:buNone/>
            </a:pPr>
            <a:endParaRPr lang="es-MX" dirty="0"/>
          </a:p>
          <a:p>
            <a:pPr marL="0" indent="0" algn="ctr">
              <a:buNone/>
            </a:pPr>
            <a:r>
              <a:rPr lang="es-MX" dirty="0" smtClean="0"/>
              <a:t>Psicología </a:t>
            </a:r>
            <a:r>
              <a:rPr lang="es-MX" dirty="0" smtClean="0"/>
              <a:t>ll</a:t>
            </a:r>
          </a:p>
          <a:p>
            <a:pPr marL="0" indent="0" algn="ctr">
              <a:buNone/>
            </a:pPr>
            <a:r>
              <a:rPr lang="es-MX" b="1" dirty="0" smtClean="0"/>
              <a:t>LA OFERTA, LA DEMANDA Y EL MERCADO SEXUAL</a:t>
            </a:r>
          </a:p>
          <a:p>
            <a:pPr marL="0" indent="0" algn="ctr">
              <a:buNone/>
            </a:pPr>
            <a:endParaRPr lang="es-MX" b="1" dirty="0" smtClean="0"/>
          </a:p>
          <a:p>
            <a:pPr marL="0" indent="0" algn="ctr">
              <a:buNone/>
            </a:pPr>
            <a:r>
              <a:rPr lang="es-MX" dirty="0" smtClean="0"/>
              <a:t>Alumnos: </a:t>
            </a:r>
          </a:p>
          <a:p>
            <a:pPr marL="0" indent="0" algn="ctr">
              <a:buNone/>
            </a:pPr>
            <a:r>
              <a:rPr lang="es-MX" dirty="0" smtClean="0"/>
              <a:t>Benjamín </a:t>
            </a:r>
            <a:r>
              <a:rPr lang="es-MX" dirty="0"/>
              <a:t>Montes </a:t>
            </a:r>
            <a:r>
              <a:rPr lang="es-MX" dirty="0" err="1" smtClean="0"/>
              <a:t>Mávil</a:t>
            </a:r>
            <a:endParaRPr lang="es-MX" dirty="0" smtClean="0"/>
          </a:p>
          <a:p>
            <a:pPr marL="0" indent="0" algn="ctr">
              <a:buNone/>
            </a:pPr>
            <a:r>
              <a:rPr lang="es-MX" dirty="0" smtClean="0"/>
              <a:t>Laura Andrea Enciso Aguilera</a:t>
            </a:r>
          </a:p>
          <a:p>
            <a:pPr marL="0" indent="0" algn="ctr">
              <a:buNone/>
            </a:pPr>
            <a:r>
              <a:rPr lang="es-MX" dirty="0" smtClean="0"/>
              <a:t>Olvera Nápoles </a:t>
            </a:r>
            <a:r>
              <a:rPr lang="es-MX" dirty="0" err="1" smtClean="0"/>
              <a:t>Najla</a:t>
            </a:r>
            <a:endParaRPr lang="es-MX" dirty="0" smtClean="0"/>
          </a:p>
          <a:p>
            <a:pPr marL="0" indent="0" algn="ctr">
              <a:buNone/>
            </a:pPr>
            <a:r>
              <a:rPr lang="es-MX" dirty="0" smtClean="0"/>
              <a:t>Vivar Gerónimo Karen </a:t>
            </a:r>
          </a:p>
          <a:p>
            <a:pPr marL="0" indent="0" algn="ctr">
              <a:buNone/>
            </a:pPr>
            <a:r>
              <a:rPr lang="es-MX" dirty="0" err="1" smtClean="0"/>
              <a:t>Grajeda</a:t>
            </a:r>
            <a:r>
              <a:rPr lang="es-MX" dirty="0" smtClean="0"/>
              <a:t> Bernal Diego </a:t>
            </a:r>
          </a:p>
          <a:p>
            <a:pPr marL="0" indent="0" algn="ctr">
              <a:buNone/>
            </a:pPr>
            <a:endParaRPr lang="es-MX" dirty="0" smtClean="0"/>
          </a:p>
          <a:p>
            <a:pPr marL="0" indent="0" algn="ctr">
              <a:buNone/>
            </a:pPr>
            <a:r>
              <a:rPr lang="es-MX" dirty="0" smtClean="0"/>
              <a:t>Grupo:614</a:t>
            </a:r>
          </a:p>
          <a:p>
            <a:pPr marL="0" indent="0" algn="ctr">
              <a:buNone/>
            </a:pPr>
            <a:r>
              <a:rPr lang="es-MX" dirty="0" smtClean="0"/>
              <a:t>Profesora: Amalia Pichardo Hernández</a:t>
            </a:r>
          </a:p>
        </p:txBody>
      </p:sp>
      <p:pic>
        <p:nvPicPr>
          <p:cNvPr id="1026" name="Picture 2" descr="http://www.cemac.edu.mx/images/unam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846"/>
            <a:ext cx="1252403" cy="14059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32.248.89.6/CC/CONTENIDO/IMAGENES/cch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6846"/>
            <a:ext cx="1368152" cy="121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542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¿Cómo </a:t>
            </a:r>
            <a:r>
              <a:rPr lang="es-MX" dirty="0" smtClean="0"/>
              <a:t>era </a:t>
            </a:r>
            <a:r>
              <a:rPr lang="es-MX" dirty="0"/>
              <a:t>la sexualidad?</a:t>
            </a:r>
          </a:p>
        </p:txBody>
      </p:sp>
      <p:sp>
        <p:nvSpPr>
          <p:cNvPr id="3" name="2 Marcador de contenido"/>
          <p:cNvSpPr>
            <a:spLocks noGrp="1"/>
          </p:cNvSpPr>
          <p:nvPr>
            <p:ph sz="quarter" idx="1"/>
          </p:nvPr>
        </p:nvSpPr>
        <p:spPr/>
        <p:txBody>
          <a:bodyPr>
            <a:normAutofit fontScale="62500" lnSpcReduction="20000"/>
          </a:bodyPr>
          <a:lstStyle/>
          <a:p>
            <a:pPr marL="0" indent="0" algn="just">
              <a:buNone/>
            </a:pPr>
            <a:r>
              <a:rPr lang="es-MX" sz="3400" dirty="0" smtClean="0"/>
              <a:t>Desde </a:t>
            </a:r>
            <a:r>
              <a:rPr lang="es-MX" sz="3400" dirty="0"/>
              <a:t>la época Colonial, hasta el siglo XIX, el tema de la sexualidad se presentaba de manera indirecta, es decir, controlado por el pudor, dentro de la literatura</a:t>
            </a:r>
            <a:r>
              <a:rPr lang="es-MX" sz="3400" dirty="0" smtClean="0"/>
              <a:t>.</a:t>
            </a:r>
          </a:p>
          <a:p>
            <a:pPr marL="0" indent="0" algn="just">
              <a:buNone/>
            </a:pPr>
            <a:endParaRPr lang="es-MX" sz="3400" dirty="0"/>
          </a:p>
          <a:p>
            <a:pPr marL="0" indent="0" algn="just">
              <a:buNone/>
            </a:pPr>
            <a:r>
              <a:rPr lang="es-MX" sz="3400" dirty="0" smtClean="0"/>
              <a:t>La iglesia de ese tiempo </a:t>
            </a:r>
            <a:r>
              <a:rPr lang="es-MX" sz="3400" dirty="0"/>
              <a:t>también </a:t>
            </a:r>
            <a:r>
              <a:rPr lang="es-MX" sz="3400" dirty="0" smtClean="0"/>
              <a:t>hizo </a:t>
            </a:r>
            <a:r>
              <a:rPr lang="es-MX" sz="3400" dirty="0"/>
              <a:t>eco de cómo debían ser las relaciones sexuales, las cuales se despojan de todo goce o disfrute y se resumen en el acto coital con finalidad reproductiva. No debían mantenerse relaciones si no se tenía tal objetivo.</a:t>
            </a:r>
          </a:p>
          <a:p>
            <a:endParaRPr lang="es-MX"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4576" y="1700808"/>
            <a:ext cx="3353847" cy="450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286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dirty="0"/>
              <a:t>¿Cuándo se da </a:t>
            </a:r>
            <a:r>
              <a:rPr lang="es-MX" dirty="0" smtClean="0"/>
              <a:t>la </a:t>
            </a:r>
            <a:r>
              <a:rPr lang="es-MX" dirty="0"/>
              <a:t>revolución sexual?</a:t>
            </a:r>
          </a:p>
        </p:txBody>
      </p:sp>
      <p:sp>
        <p:nvSpPr>
          <p:cNvPr id="3" name="2 Marcador de contenido"/>
          <p:cNvSpPr>
            <a:spLocks noGrp="1"/>
          </p:cNvSpPr>
          <p:nvPr>
            <p:ph sz="quarter" idx="1"/>
          </p:nvPr>
        </p:nvSpPr>
        <p:spPr>
          <a:xfrm>
            <a:off x="611560" y="1844824"/>
            <a:ext cx="8153400" cy="4495800"/>
          </a:xfrm>
        </p:spPr>
        <p:txBody>
          <a:bodyPr>
            <a:normAutofit fontScale="70000" lnSpcReduction="20000"/>
          </a:bodyPr>
          <a:lstStyle/>
          <a:p>
            <a:pPr marL="0" indent="0" algn="just">
              <a:buNone/>
            </a:pPr>
            <a:r>
              <a:rPr lang="es-MX" dirty="0"/>
              <a:t>La así llamada </a:t>
            </a:r>
            <a:r>
              <a:rPr lang="es-MX" i="1" dirty="0"/>
              <a:t>primera revolución sexual</a:t>
            </a:r>
            <a:r>
              <a:rPr lang="es-MX" dirty="0"/>
              <a:t> consistió, en lo esencial, en un profundo cambio de intereses en el ámbito de este capítulo de  las conductas humanas, y se desarrolló aproximadamente a partir de 1750. Entre 1950 y nuestros días se ha producido lo que se ha denominado la </a:t>
            </a:r>
            <a:r>
              <a:rPr lang="es-MX" i="1" dirty="0"/>
              <a:t>segunda revolución sexual</a:t>
            </a:r>
            <a:r>
              <a:rPr lang="es-MX" dirty="0"/>
              <a:t>, de características poco definibles, si bien en lo fundamental resulta aceptable la idea de </a:t>
            </a:r>
            <a:r>
              <a:rPr lang="es-MX" b="1" dirty="0" err="1"/>
              <a:t>Shorter</a:t>
            </a:r>
            <a:r>
              <a:rPr lang="es-MX" dirty="0"/>
              <a:t> (1984) de identificarla como un tiempo durante el cual, en forma progresivamente acelerada, personas de ambos sexos y de todas las edades, pero especialmente los adolescentes, se dieron a la tarea de despojar de </a:t>
            </a:r>
            <a:r>
              <a:rPr lang="es-MX" i="1" dirty="0"/>
              <a:t>"</a:t>
            </a:r>
            <a:r>
              <a:rPr lang="es-MX" i="1" dirty="0">
                <a:solidFill>
                  <a:srgbClr val="FF0000"/>
                </a:solidFill>
              </a:rPr>
              <a:t>su ropaje sentimental a la experiencia romántica, para llegar a su nudo sexual, consideraron al erotismo el bien más precioso de todas las relaciones humanas, y se mostraron impacientes con las dilaciones que antes imponía el sentimiento</a:t>
            </a:r>
            <a:r>
              <a:rPr lang="es-MX" i="1" dirty="0"/>
              <a:t>".</a:t>
            </a:r>
            <a:r>
              <a:rPr lang="es-MX" dirty="0"/>
              <a:t/>
            </a:r>
            <a:br>
              <a:rPr lang="es-MX" dirty="0"/>
            </a:br>
            <a:r>
              <a:rPr lang="es-MX" dirty="0"/>
              <a:t>Este cambio, de profundas consecuencias sociales, incluyó una generalización de la actividad sexual durante el noviazgo hasta convertirla en un rasgo de la experiencia cotidiana. Si en 1950 el coito  entre novios era la excepción, luego la excepción fue su evitación.</a:t>
            </a:r>
          </a:p>
        </p:txBody>
      </p:sp>
    </p:spTree>
    <p:extLst>
      <p:ext uri="{BB962C8B-B14F-4D97-AF65-F5344CB8AC3E}">
        <p14:creationId xmlns:p14="http://schemas.microsoft.com/office/powerpoint/2010/main" val="1812136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67544" y="260648"/>
            <a:ext cx="7850832" cy="2055457"/>
          </a:xfrm>
        </p:spPr>
        <p:txBody>
          <a:bodyPr>
            <a:normAutofit fontScale="85000" lnSpcReduction="20000"/>
          </a:bodyPr>
          <a:lstStyle/>
          <a:p>
            <a:pPr marL="0" indent="0" algn="just">
              <a:buNone/>
            </a:pPr>
            <a:r>
              <a:rPr lang="es-MX" dirty="0"/>
              <a:t>D</a:t>
            </a:r>
            <a:r>
              <a:rPr lang="es-MX" dirty="0" smtClean="0"/>
              <a:t>esde </a:t>
            </a:r>
            <a:r>
              <a:rPr lang="es-MX" dirty="0"/>
              <a:t>1750 las clases populares comenzaron a abandonar la exigencia de la virginidad como condición esencial para la boda, y las características de la familia tradicional sólo aparecen como definitivamente </a:t>
            </a:r>
            <a:r>
              <a:rPr lang="es-MX" dirty="0" err="1"/>
              <a:t>diluídas</a:t>
            </a:r>
            <a:r>
              <a:rPr lang="es-MX" dirty="0"/>
              <a:t> aproximadamente desde 1850, fue recién luego de 1950 que el salto en este sentido alcanzó un nuevo punto de inflexión.</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708920"/>
            <a:ext cx="7776864" cy="298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426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43808" y="4038600"/>
            <a:ext cx="5995392" cy="1828800"/>
          </a:xfrm>
        </p:spPr>
        <p:txBody>
          <a:bodyPr>
            <a:normAutofit fontScale="90000"/>
          </a:bodyPr>
          <a:lstStyle/>
          <a:p>
            <a:r>
              <a:rPr lang="es-MX" dirty="0" smtClean="0"/>
              <a:t>La oferta, demanda y mercado sexual en nuestros días</a:t>
            </a:r>
            <a:endParaRPr lang="es-MX" dirty="0"/>
          </a:p>
        </p:txBody>
      </p:sp>
      <p:sp>
        <p:nvSpPr>
          <p:cNvPr id="3" name="2 Subtítulo"/>
          <p:cNvSpPr>
            <a:spLocks noGrp="1"/>
          </p:cNvSpPr>
          <p:nvPr>
            <p:ph type="subTitle" idx="1"/>
          </p:nvPr>
        </p:nvSpPr>
        <p:spPr/>
        <p:txBody>
          <a:bodyPr/>
          <a:lstStyle/>
          <a:p>
            <a:r>
              <a:rPr lang="es-MX" dirty="0" smtClean="0"/>
              <a:t>Comercialización de la sexualidad</a:t>
            </a:r>
            <a:endParaRPr lang="es-MX" dirty="0"/>
          </a:p>
        </p:txBody>
      </p:sp>
      <p:pic>
        <p:nvPicPr>
          <p:cNvPr id="1026" name="Picture 2" descr="http://static.freepik.com/foto-gratis/corazon-rojo-brillante-dia-de-san-valentin_17-1281107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317" y="4581128"/>
            <a:ext cx="1440160" cy="1065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www.maspormas.com/sites/default/files/styles/entrevista_full/public/condones_argentina_0.jpg?itok=pEjVsq6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548680"/>
            <a:ext cx="2975203" cy="1899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http://www.quecanteo.com/wp-content/uploads/2012/10/pornografia-con-cond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890" y="561253"/>
            <a:ext cx="3945932" cy="19113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2" name="Picture 8" descr="http://www.todoiphone.net/wp-content/uploads/2012/02/retro-tv-ic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19" y="2564904"/>
            <a:ext cx="1948789" cy="14615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633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dirty="0" smtClean="0"/>
              <a:t>LAS OFERTAS, DEMANDAS Y MERCADO.</a:t>
            </a:r>
            <a:endParaRPr lang="es-MX" dirty="0"/>
          </a:p>
        </p:txBody>
      </p:sp>
      <p:sp>
        <p:nvSpPr>
          <p:cNvPr id="3" name="2 Marcador de contenido"/>
          <p:cNvSpPr>
            <a:spLocks noGrp="1"/>
          </p:cNvSpPr>
          <p:nvPr>
            <p:ph sz="quarter" idx="1"/>
          </p:nvPr>
        </p:nvSpPr>
        <p:spPr/>
        <p:txBody>
          <a:bodyPr/>
          <a:lstStyle/>
          <a:p>
            <a:r>
              <a:rPr lang="es-MX" dirty="0" smtClean="0"/>
              <a:t>¿Por qué nos venden sexo?</a:t>
            </a:r>
          </a:p>
          <a:p>
            <a:pPr marL="0" indent="0">
              <a:buNone/>
            </a:pPr>
            <a:r>
              <a:rPr lang="es-MX" dirty="0" smtClean="0"/>
              <a:t>-Principalmente se busca conseguir fácil y rápido dinero, a cambio de satisfacerse, es decir </a:t>
            </a:r>
            <a:r>
              <a:rPr lang="es-MX" b="1" dirty="0" smtClean="0"/>
              <a:t>por necesidad o por placer</a:t>
            </a:r>
            <a:r>
              <a:rPr lang="es-MX" dirty="0" smtClean="0"/>
              <a:t>, por esto, también existe una demanda, esto llega al mercado de diferentes formas como pornografía y prostitución.</a:t>
            </a:r>
          </a:p>
        </p:txBody>
      </p:sp>
      <p:pic>
        <p:nvPicPr>
          <p:cNvPr id="2052" name="Picture 4" descr="http://apadrino.com/wp-content/2011/06/lucha-contra-la-trata-de-menore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89" y="4457732"/>
            <a:ext cx="4393399" cy="23738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devocionaldiario.com/wp-content/uploads/2009/03/asombro-243x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520218"/>
            <a:ext cx="1872208" cy="231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203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dirty="0" smtClean="0"/>
              <a:t>MANIFESTACIONES.</a:t>
            </a:r>
            <a:endParaRPr lang="es-MX" dirty="0"/>
          </a:p>
        </p:txBody>
      </p:sp>
      <p:sp>
        <p:nvSpPr>
          <p:cNvPr id="3" name="2 Marcador de contenido"/>
          <p:cNvSpPr>
            <a:spLocks noGrp="1"/>
          </p:cNvSpPr>
          <p:nvPr>
            <p:ph sz="quarter" idx="1"/>
          </p:nvPr>
        </p:nvSpPr>
        <p:spPr/>
        <p:txBody>
          <a:bodyPr/>
          <a:lstStyle/>
          <a:p>
            <a:pPr marL="0" indent="0">
              <a:buNone/>
            </a:pPr>
            <a:r>
              <a:rPr lang="es-MX" dirty="0" smtClean="0"/>
              <a:t>PORNOGRAFÍA</a:t>
            </a:r>
            <a:endParaRPr lang="es-MX" dirty="0" smtClean="0"/>
          </a:p>
          <a:p>
            <a:pPr marL="0" indent="0">
              <a:buNone/>
            </a:pPr>
            <a:r>
              <a:rPr lang="es-MX" dirty="0" smtClean="0"/>
              <a:t>-Visual - Se observa y se presencia el acto sexual, es decir, hay presencia de órganos sexuales, se reproduce y se extiende ese tipo de material, principalmente en internet.</a:t>
            </a:r>
          </a:p>
          <a:p>
            <a:pPr marL="0" indent="0">
              <a:buNone/>
            </a:pPr>
            <a:r>
              <a:rPr lang="es-MX" dirty="0" smtClean="0"/>
              <a:t>-Auditiva – Simplemente es el sonido (audio) del acto sexual dejándolo a la imaginación de quien lo consulta.</a:t>
            </a:r>
          </a:p>
        </p:txBody>
      </p:sp>
      <p:pic>
        <p:nvPicPr>
          <p:cNvPr id="4" name="Picture 8" descr="http://www.todoiphone.net/wp-content/uploads/2012/02/retro-tv-ic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5085184"/>
            <a:ext cx="1948789" cy="14615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http://miedoalmiedo.com3.tv/wp-content/uploads/2011/04/computador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5057800"/>
            <a:ext cx="1809384"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347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dibujos-animados.org/wp-content/gallery/imagenes-de-playas/imagenes-de-playas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1763"/>
            <a:ext cx="3126432" cy="23448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2 Marcador de contenido"/>
          <p:cNvSpPr>
            <a:spLocks noGrp="1"/>
          </p:cNvSpPr>
          <p:nvPr>
            <p:ph sz="quarter" idx="1"/>
          </p:nvPr>
        </p:nvSpPr>
        <p:spPr>
          <a:xfrm>
            <a:off x="769168" y="1988840"/>
            <a:ext cx="8153400" cy="4608512"/>
          </a:xfrm>
        </p:spPr>
        <p:txBody>
          <a:bodyPr>
            <a:normAutofit fontScale="92500" lnSpcReduction="10000"/>
          </a:bodyPr>
          <a:lstStyle/>
          <a:p>
            <a:pPr marL="0" indent="0">
              <a:buNone/>
            </a:pPr>
            <a:r>
              <a:rPr lang="es-MX" dirty="0" smtClean="0"/>
              <a:t>TURISMO SEXUAL</a:t>
            </a:r>
          </a:p>
          <a:p>
            <a:pPr marL="0" indent="0">
              <a:buNone/>
            </a:pPr>
            <a:r>
              <a:rPr lang="es-MX" dirty="0"/>
              <a:t>Se define como el turismo organizado con el objetivo de establecer relaciones sexuales de entidad comercial. Así pues, los turistas sexuales son aquellas personas que en el curso de sus viajes de vacaciones y recreo, establecen relaciones sexuales explotadoras en los países y regiones que visitan</a:t>
            </a:r>
            <a:r>
              <a:rPr lang="es-MX" dirty="0" smtClean="0"/>
              <a:t>.</a:t>
            </a:r>
            <a:endParaRPr lang="es-MX" dirty="0"/>
          </a:p>
          <a:p>
            <a:pPr marL="0" indent="0">
              <a:buNone/>
            </a:pPr>
            <a:r>
              <a:rPr lang="es-MX" dirty="0"/>
              <a:t>La demanda del turismo sexual se debe a la gran cantidad de personas que buscan aventuras en cada lugar que visitan y sobre todo en aquellas personas que ofrecen estos servicios (la demanda y la oferta)</a:t>
            </a:r>
          </a:p>
        </p:txBody>
      </p:sp>
    </p:spTree>
    <p:extLst>
      <p:ext uri="{BB962C8B-B14F-4D97-AF65-F5344CB8AC3E}">
        <p14:creationId xmlns:p14="http://schemas.microsoft.com/office/powerpoint/2010/main" val="202339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12648" y="1844824"/>
            <a:ext cx="8153400" cy="4464496"/>
          </a:xfrm>
        </p:spPr>
        <p:txBody>
          <a:bodyPr>
            <a:normAutofit fontScale="92500" lnSpcReduction="10000"/>
          </a:bodyPr>
          <a:lstStyle/>
          <a:p>
            <a:pPr marL="0" indent="0">
              <a:buNone/>
            </a:pPr>
            <a:r>
              <a:rPr lang="es-MX" dirty="0" smtClean="0"/>
              <a:t>TRAFICO DE PERSONAS</a:t>
            </a:r>
          </a:p>
          <a:p>
            <a:pPr marL="0" indent="0">
              <a:buNone/>
            </a:pPr>
            <a:r>
              <a:rPr lang="es-MX" dirty="0" smtClean="0"/>
              <a:t>El trafico de mujeres se da debido a engaños y por busca de una mejor vida donde en distintos lugares son obligadas a prostituirse.</a:t>
            </a:r>
          </a:p>
          <a:p>
            <a:pPr marL="0" indent="0">
              <a:buNone/>
            </a:pPr>
            <a:r>
              <a:rPr lang="es-MX" dirty="0" smtClean="0"/>
              <a:t>El trafico de niños es por parte para sus adopciones ilícitas, prostitución, y pornografía infantil.</a:t>
            </a:r>
            <a:endParaRPr lang="es-MX" dirty="0"/>
          </a:p>
          <a:p>
            <a:pPr marL="0" indent="0">
              <a:buNone/>
            </a:pPr>
            <a:r>
              <a:rPr lang="es-MX" dirty="0" smtClean="0"/>
              <a:t>Los </a:t>
            </a:r>
            <a:r>
              <a:rPr lang="es-MX" dirty="0"/>
              <a:t>traficantes ven este delito como un gran negocio, cada año 1,2 millones de </a:t>
            </a:r>
            <a:r>
              <a:rPr lang="es-MX" dirty="0" smtClean="0"/>
              <a:t>niños y mujeres </a:t>
            </a:r>
            <a:r>
              <a:rPr lang="es-MX" dirty="0"/>
              <a:t>son víctimas de </a:t>
            </a:r>
            <a:r>
              <a:rPr lang="es-MX" dirty="0" smtClean="0"/>
              <a:t>tráfico, es el </a:t>
            </a:r>
            <a:r>
              <a:rPr lang="es-MX" dirty="0"/>
              <a:t>tercer comercio más lucrativo tras el tráfico de armas y drogas</a:t>
            </a:r>
          </a:p>
        </p:txBody>
      </p:sp>
      <p:pic>
        <p:nvPicPr>
          <p:cNvPr id="5122" name="Picture 2" descr="http://www.maticesdemujer.com.mx/wp-content/uploads/2013/02/Trata-de-Person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16632"/>
            <a:ext cx="2158248"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423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LA SEXUALIDAD EN LA ACTUALIDAD</a:t>
            </a:r>
            <a:endParaRPr lang="es-MX" dirty="0"/>
          </a:p>
        </p:txBody>
      </p:sp>
      <p:sp>
        <p:nvSpPr>
          <p:cNvPr id="3" name="2 Marcador de contenido"/>
          <p:cNvSpPr>
            <a:spLocks noGrp="1"/>
          </p:cNvSpPr>
          <p:nvPr>
            <p:ph sz="quarter" idx="1"/>
          </p:nvPr>
        </p:nvSpPr>
        <p:spPr>
          <a:xfrm>
            <a:off x="612648" y="1484784"/>
            <a:ext cx="4391400" cy="4611216"/>
          </a:xfrm>
        </p:spPr>
        <p:txBody>
          <a:bodyPr>
            <a:normAutofit lnSpcReduction="10000"/>
          </a:bodyPr>
          <a:lstStyle/>
          <a:p>
            <a:r>
              <a:rPr lang="es-MX" dirty="0"/>
              <a:t>como es sabido la libertad sexual experimentada en este ultimo tiempo, tiene sus consecuencias negativas, como la distorsión entre libertad sexual y </a:t>
            </a:r>
            <a:r>
              <a:rPr lang="es-MX" dirty="0" smtClean="0"/>
              <a:t>libertinaje.</a:t>
            </a:r>
          </a:p>
          <a:p>
            <a:r>
              <a:rPr lang="es-MX" dirty="0" smtClean="0"/>
              <a:t>Educación Sexual</a:t>
            </a:r>
          </a:p>
          <a:p>
            <a:r>
              <a:rPr lang="es-MX" dirty="0" smtClean="0"/>
              <a:t>Juventud</a:t>
            </a:r>
          </a:p>
          <a:p>
            <a:pPr marL="0" indent="0">
              <a:buNone/>
            </a:pPr>
            <a:endParaRPr lang="es-MX" dirty="0" smtClean="0"/>
          </a:p>
          <a:p>
            <a:endParaRPr lang="es-MX" dirty="0" smtClean="0"/>
          </a:p>
        </p:txBody>
      </p:sp>
      <p:pic>
        <p:nvPicPr>
          <p:cNvPr id="1026" name="Picture 2" descr="http://farm9.staticflickr.com/8310/8041718175_d2c21ac6e2_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420888"/>
            <a:ext cx="4332312" cy="284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591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332656"/>
            <a:ext cx="7704856" cy="1152128"/>
          </a:xfrm>
        </p:spPr>
        <p:txBody>
          <a:bodyPr/>
          <a:lstStyle/>
          <a:p>
            <a:r>
              <a:rPr lang="es-MX" dirty="0" smtClean="0"/>
              <a:t>Mujeres en la Sexualidad</a:t>
            </a:r>
          </a:p>
          <a:p>
            <a:r>
              <a:rPr lang="es-MX" dirty="0" smtClean="0"/>
              <a:t>Libertad sexual </a:t>
            </a:r>
            <a:endParaRPr lang="es-MX" dirty="0"/>
          </a:p>
        </p:txBody>
      </p:sp>
      <p:pic>
        <p:nvPicPr>
          <p:cNvPr id="2050" name="Picture 2" descr="C:\Users\Lalo\Pictures\desmotivaciones.mx_Tu-primer-amor-no-es-tu-primera-experiencia-o...-tu-primer-beso-si-no-la-persona-que-te-hizo-sentir-3-metros-sobre-el-cielo-_1335917823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132856"/>
            <a:ext cx="497205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16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44015" y="214290"/>
            <a:ext cx="75542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Historia de la sexualidad.</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CuadroTexto"/>
          <p:cNvSpPr txBox="1"/>
          <p:nvPr/>
        </p:nvSpPr>
        <p:spPr>
          <a:xfrm>
            <a:off x="214282" y="1928802"/>
            <a:ext cx="8715436" cy="2062103"/>
          </a:xfrm>
          <a:prstGeom prst="rect">
            <a:avLst/>
          </a:prstGeom>
          <a:noFill/>
        </p:spPr>
        <p:txBody>
          <a:bodyPr wrap="square" rtlCol="0">
            <a:spAutoFit/>
          </a:bodyPr>
          <a:lstStyle/>
          <a:p>
            <a:r>
              <a:rPr lang="es-AR" sz="3200" dirty="0" smtClean="0">
                <a:solidFill>
                  <a:srgbClr val="FF0000"/>
                </a:solidFill>
                <a:latin typeface="Arial" pitchFamily="34" charset="0"/>
                <a:cs typeface="Arial" pitchFamily="34" charset="0"/>
              </a:rPr>
              <a:t>En la prehistoria</a:t>
            </a:r>
            <a:r>
              <a:rPr lang="es-AR" sz="3200" dirty="0" smtClean="0">
                <a:latin typeface="Arial" pitchFamily="34" charset="0"/>
                <a:cs typeface="Arial" pitchFamily="34" charset="0"/>
              </a:rPr>
              <a:t>.</a:t>
            </a:r>
          </a:p>
          <a:p>
            <a:pPr algn="just">
              <a:buFont typeface="Arial" pitchFamily="34" charset="0"/>
              <a:buChar char="•"/>
            </a:pPr>
            <a:r>
              <a:rPr lang="es-AR" sz="2400" dirty="0" smtClean="0">
                <a:latin typeface="Arial" pitchFamily="34" charset="0"/>
                <a:cs typeface="Arial" pitchFamily="34" charset="0"/>
              </a:rPr>
              <a:t>No había </a:t>
            </a:r>
            <a:r>
              <a:rPr lang="es-AR" sz="2400" dirty="0" err="1" smtClean="0">
                <a:latin typeface="Arial" pitchFamily="34" charset="0"/>
                <a:cs typeface="Arial" pitchFamily="34" charset="0"/>
              </a:rPr>
              <a:t>lÍmites</a:t>
            </a:r>
            <a:r>
              <a:rPr lang="es-AR" sz="2400" dirty="0" smtClean="0">
                <a:latin typeface="Arial" pitchFamily="34" charset="0"/>
                <a:cs typeface="Arial" pitchFamily="34" charset="0"/>
              </a:rPr>
              <a:t> </a:t>
            </a:r>
            <a:r>
              <a:rPr lang="es-AR" sz="2400" dirty="0" smtClean="0">
                <a:latin typeface="Arial" pitchFamily="34" charset="0"/>
                <a:cs typeface="Arial" pitchFamily="34" charset="0"/>
              </a:rPr>
              <a:t>para el sexo</a:t>
            </a:r>
          </a:p>
          <a:p>
            <a:pPr algn="just">
              <a:buFont typeface="Arial" pitchFamily="34" charset="0"/>
              <a:buChar char="•"/>
            </a:pPr>
            <a:r>
              <a:rPr lang="es-AR" sz="2400" dirty="0" smtClean="0">
                <a:latin typeface="Arial" pitchFamily="34" charset="0"/>
                <a:cs typeface="Arial" pitchFamily="34" charset="0"/>
              </a:rPr>
              <a:t>No había reglas entre la relación hombre </a:t>
            </a:r>
          </a:p>
          <a:p>
            <a:pPr algn="just"/>
            <a:r>
              <a:rPr lang="es-AR" sz="2400" dirty="0" smtClean="0">
                <a:latin typeface="Arial" pitchFamily="34" charset="0"/>
                <a:cs typeface="Arial" pitchFamily="34" charset="0"/>
              </a:rPr>
              <a:t>y mujer </a:t>
            </a:r>
          </a:p>
          <a:p>
            <a:pPr algn="just">
              <a:buFont typeface="Arial" pitchFamily="34" charset="0"/>
              <a:buChar char="•"/>
            </a:pPr>
            <a:r>
              <a:rPr lang="es-AR" sz="2400" dirty="0" smtClean="0">
                <a:latin typeface="Arial" pitchFamily="34" charset="0"/>
                <a:cs typeface="Arial" pitchFamily="34" charset="0"/>
              </a:rPr>
              <a:t>Lo promiscuo no era común</a:t>
            </a:r>
            <a:endParaRPr lang="es-AR" sz="2400" dirty="0">
              <a:latin typeface="Arial" pitchFamily="34" charset="0"/>
              <a:cs typeface="Arial" pitchFamily="34" charset="0"/>
            </a:endParaRPr>
          </a:p>
        </p:txBody>
      </p:sp>
      <p:pic>
        <p:nvPicPr>
          <p:cNvPr id="6" name="5 Imagen"/>
          <p:cNvPicPr/>
          <p:nvPr/>
        </p:nvPicPr>
        <p:blipFill>
          <a:blip r:embed="rId2" cstate="print"/>
          <a:srcRect l="39113" t="26066" r="41700" b="34000"/>
          <a:stretch>
            <a:fillRect/>
          </a:stretch>
        </p:blipFill>
        <p:spPr bwMode="auto">
          <a:xfrm>
            <a:off x="5929322" y="1643050"/>
            <a:ext cx="2900283" cy="482854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pPr marL="0" indent="0" algn="ctr">
              <a:buNone/>
            </a:pPr>
            <a:r>
              <a:rPr lang="es-MX" dirty="0" smtClean="0"/>
              <a:t>GRACIAS POR SU ATENCION.</a:t>
            </a:r>
          </a:p>
          <a:p>
            <a:pPr marL="0" indent="0" algn="ctr">
              <a:buNone/>
            </a:pPr>
            <a:endParaRPr lang="es-MX" dirty="0"/>
          </a:p>
        </p:txBody>
      </p:sp>
      <p:pic>
        <p:nvPicPr>
          <p:cNvPr id="6146" name="Picture 2" descr="http://www.nocturnar.com/forum/attachments/diseno/42670d1344111576-cara-feliz-cara_feli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348880"/>
            <a:ext cx="371475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325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En Egipto </a:t>
            </a:r>
            <a:endParaRPr lang="es-AR" dirty="0"/>
          </a:p>
        </p:txBody>
      </p:sp>
      <p:sp>
        <p:nvSpPr>
          <p:cNvPr id="3" name="2 Marcador de contenido"/>
          <p:cNvSpPr>
            <a:spLocks noGrp="1"/>
          </p:cNvSpPr>
          <p:nvPr>
            <p:ph sz="quarter" idx="1"/>
          </p:nvPr>
        </p:nvSpPr>
        <p:spPr/>
        <p:txBody>
          <a:bodyPr/>
          <a:lstStyle/>
          <a:p>
            <a:r>
              <a:rPr lang="es-AR" dirty="0" smtClean="0"/>
              <a:t>Era vista de manera igualitaria y permisiva</a:t>
            </a:r>
          </a:p>
          <a:p>
            <a:r>
              <a:rPr lang="es-AR" dirty="0" smtClean="0"/>
              <a:t>Tenia libertada sexual</a:t>
            </a:r>
          </a:p>
          <a:p>
            <a:r>
              <a:rPr lang="es-AR" dirty="0" smtClean="0"/>
              <a:t>La mujer debía de ser fiel</a:t>
            </a:r>
          </a:p>
          <a:p>
            <a:r>
              <a:rPr lang="es-AR" dirty="0" smtClean="0"/>
              <a:t>Y existían las prostitutas sagradas </a:t>
            </a:r>
            <a:endParaRPr lang="es-AR" dirty="0"/>
          </a:p>
        </p:txBody>
      </p:sp>
      <p:pic>
        <p:nvPicPr>
          <p:cNvPr id="4" name="3 Imagen"/>
          <p:cNvPicPr/>
          <p:nvPr/>
        </p:nvPicPr>
        <p:blipFill>
          <a:blip r:embed="rId2" cstate="print"/>
          <a:srcRect l="35889" t="26303" r="41579" b="33091"/>
          <a:stretch>
            <a:fillRect/>
          </a:stretch>
        </p:blipFill>
        <p:spPr bwMode="auto">
          <a:xfrm>
            <a:off x="6000760" y="2143116"/>
            <a:ext cx="2688829" cy="442915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En la antigua Grecia </a:t>
            </a:r>
            <a:endParaRPr lang="es-AR" dirty="0"/>
          </a:p>
        </p:txBody>
      </p:sp>
      <p:sp>
        <p:nvSpPr>
          <p:cNvPr id="3" name="2 Marcador de contenido"/>
          <p:cNvSpPr>
            <a:spLocks noGrp="1"/>
          </p:cNvSpPr>
          <p:nvPr>
            <p:ph sz="quarter" idx="1"/>
          </p:nvPr>
        </p:nvSpPr>
        <p:spPr/>
        <p:txBody>
          <a:bodyPr/>
          <a:lstStyle/>
          <a:p>
            <a:r>
              <a:rPr lang="es-AR" dirty="0" smtClean="0"/>
              <a:t>La sexualidad era muy importante</a:t>
            </a:r>
          </a:p>
          <a:p>
            <a:r>
              <a:rPr lang="es-AR" dirty="0" smtClean="0"/>
              <a:t>La educación sexual era abierta</a:t>
            </a:r>
          </a:p>
          <a:p>
            <a:r>
              <a:rPr lang="es-AR" dirty="0" smtClean="0"/>
              <a:t>Exaltaban el erotismo</a:t>
            </a:r>
          </a:p>
          <a:p>
            <a:r>
              <a:rPr lang="es-AR" dirty="0" smtClean="0"/>
              <a:t>La homosexualidad era aceptada </a:t>
            </a:r>
          </a:p>
          <a:p>
            <a:r>
              <a:rPr lang="es-AR" dirty="0" smtClean="0"/>
              <a:t>Adoraban la belleza de la mujer y el hombre </a:t>
            </a:r>
            <a:endParaRPr lang="es-AR" dirty="0"/>
          </a:p>
        </p:txBody>
      </p:sp>
      <p:pic>
        <p:nvPicPr>
          <p:cNvPr id="4" name="3 Imagen"/>
          <p:cNvPicPr/>
          <p:nvPr/>
        </p:nvPicPr>
        <p:blipFill>
          <a:blip r:embed="rId2" cstate="print"/>
          <a:srcRect l="32285" t="33175" r="41705" b="33649"/>
          <a:stretch>
            <a:fillRect/>
          </a:stretch>
        </p:blipFill>
        <p:spPr bwMode="auto">
          <a:xfrm>
            <a:off x="6143636" y="0"/>
            <a:ext cx="3000364" cy="371475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En la cultura judía y cristiana</a:t>
            </a:r>
            <a:endParaRPr lang="es-AR" dirty="0"/>
          </a:p>
        </p:txBody>
      </p:sp>
      <p:sp>
        <p:nvSpPr>
          <p:cNvPr id="3" name="2 Marcador de contenido"/>
          <p:cNvSpPr>
            <a:spLocks noGrp="1"/>
          </p:cNvSpPr>
          <p:nvPr>
            <p:ph sz="quarter" idx="1"/>
          </p:nvPr>
        </p:nvSpPr>
        <p:spPr/>
        <p:txBody>
          <a:bodyPr/>
          <a:lstStyle/>
          <a:p>
            <a:r>
              <a:rPr lang="es-AR" dirty="0" smtClean="0"/>
              <a:t>Reprimían la sexualidad</a:t>
            </a:r>
          </a:p>
          <a:p>
            <a:r>
              <a:rPr lang="es-AR" dirty="0" smtClean="0"/>
              <a:t>La mujer era vista como un objeto sexual</a:t>
            </a:r>
          </a:p>
          <a:p>
            <a:r>
              <a:rPr lang="es-AR" dirty="0" smtClean="0"/>
              <a:t>(Judaísmo) El matrimonio tenia como finalidad la descendencia.</a:t>
            </a:r>
          </a:p>
          <a:p>
            <a:r>
              <a:rPr lang="es-AR" dirty="0" smtClean="0"/>
              <a:t>(Cristianismo) La sexualidad era algo impuro.</a:t>
            </a:r>
          </a:p>
          <a:p>
            <a:endParaRPr lang="es-A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En la edad Media </a:t>
            </a:r>
            <a:endParaRPr lang="es-AR" dirty="0"/>
          </a:p>
        </p:txBody>
      </p:sp>
      <p:sp>
        <p:nvSpPr>
          <p:cNvPr id="3" name="2 Marcador de contenido"/>
          <p:cNvSpPr>
            <a:spLocks noGrp="1"/>
          </p:cNvSpPr>
          <p:nvPr>
            <p:ph sz="quarter" idx="1"/>
          </p:nvPr>
        </p:nvSpPr>
        <p:spPr/>
        <p:txBody>
          <a:bodyPr/>
          <a:lstStyle/>
          <a:p>
            <a:r>
              <a:rPr lang="es-AR" dirty="0" smtClean="0"/>
              <a:t>La única unión era hombre y mujer</a:t>
            </a:r>
          </a:p>
          <a:p>
            <a:r>
              <a:rPr lang="es-AR" dirty="0" smtClean="0"/>
              <a:t>La castidad era la salvación de las almas</a:t>
            </a:r>
          </a:p>
          <a:p>
            <a:r>
              <a:rPr lang="es-AR" dirty="0" smtClean="0"/>
              <a:t>La única mujer respetada era la virgen</a:t>
            </a:r>
          </a:p>
          <a:p>
            <a:r>
              <a:rPr lang="es-AR" dirty="0" smtClean="0"/>
              <a:t>Se </a:t>
            </a:r>
            <a:r>
              <a:rPr lang="es-AR" dirty="0" smtClean="0"/>
              <a:t>consideraba mujer virgen a la que era casta, honesta y no corruptas.</a:t>
            </a:r>
            <a:endParaRPr lang="es-A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En el renacimiento</a:t>
            </a:r>
            <a:endParaRPr lang="es-AR" dirty="0"/>
          </a:p>
        </p:txBody>
      </p:sp>
      <p:sp>
        <p:nvSpPr>
          <p:cNvPr id="3" name="2 Marcador de contenido"/>
          <p:cNvSpPr>
            <a:spLocks noGrp="1"/>
          </p:cNvSpPr>
          <p:nvPr>
            <p:ph sz="quarter" idx="1"/>
          </p:nvPr>
        </p:nvSpPr>
        <p:spPr/>
        <p:txBody>
          <a:bodyPr/>
          <a:lstStyle/>
          <a:p>
            <a:r>
              <a:rPr lang="es-AR" dirty="0" smtClean="0"/>
              <a:t>Gracias a la literatura de esta época se propago el desarrollo del conocimiento de la sexualidad dejando atrás las restricciones impuestas por la iglesia</a:t>
            </a:r>
            <a:endParaRPr lang="es-AR" dirty="0"/>
          </a:p>
        </p:txBody>
      </p:sp>
      <p:pic>
        <p:nvPicPr>
          <p:cNvPr id="4" name="3 Imagen"/>
          <p:cNvPicPr/>
          <p:nvPr/>
        </p:nvPicPr>
        <p:blipFill>
          <a:blip r:embed="rId2" cstate="print"/>
          <a:srcRect l="39493" t="25829" r="41702" b="33176"/>
          <a:stretch>
            <a:fillRect/>
          </a:stretch>
        </p:blipFill>
        <p:spPr bwMode="auto">
          <a:xfrm>
            <a:off x="2143108" y="3143248"/>
            <a:ext cx="2357454" cy="371475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En los siglos XVIII y XIX</a:t>
            </a:r>
            <a:endParaRPr lang="es-AR" dirty="0"/>
          </a:p>
        </p:txBody>
      </p:sp>
      <p:sp>
        <p:nvSpPr>
          <p:cNvPr id="3" name="2 Marcador de contenido"/>
          <p:cNvSpPr>
            <a:spLocks noGrp="1"/>
          </p:cNvSpPr>
          <p:nvPr>
            <p:ph sz="quarter" idx="1"/>
          </p:nvPr>
        </p:nvSpPr>
        <p:spPr/>
        <p:txBody>
          <a:bodyPr/>
          <a:lstStyle/>
          <a:p>
            <a:r>
              <a:rPr lang="es-AR" dirty="0" smtClean="0"/>
              <a:t>La masturbación era inapropiada </a:t>
            </a:r>
          </a:p>
          <a:p>
            <a:r>
              <a:rPr lang="es-AR" dirty="0" smtClean="0"/>
              <a:t>El sexo era una necesidad y no algo de lo que pudiera disfrutarse </a:t>
            </a:r>
          </a:p>
          <a:p>
            <a:r>
              <a:rPr lang="es-AR" dirty="0" smtClean="0"/>
              <a:t>Mayor represión sexual.</a:t>
            </a:r>
            <a:endParaRPr lang="es-AR" dirty="0"/>
          </a:p>
        </p:txBody>
      </p:sp>
      <p:pic>
        <p:nvPicPr>
          <p:cNvPr id="4" name="3 Imagen"/>
          <p:cNvPicPr/>
          <p:nvPr/>
        </p:nvPicPr>
        <p:blipFill>
          <a:blip r:embed="rId2" cstate="print"/>
          <a:srcRect l="36647" t="39100" r="42623" b="44549"/>
          <a:stretch>
            <a:fillRect/>
          </a:stretch>
        </p:blipFill>
        <p:spPr bwMode="auto">
          <a:xfrm>
            <a:off x="4572000" y="3143248"/>
            <a:ext cx="4235376" cy="321471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339752" y="3933056"/>
            <a:ext cx="6477000" cy="1828800"/>
          </a:xfrm>
        </p:spPr>
        <p:txBody>
          <a:bodyPr>
            <a:normAutofit/>
          </a:bodyPr>
          <a:lstStyle/>
          <a:p>
            <a:pPr algn="ctr"/>
            <a:r>
              <a:rPr lang="es-MX" dirty="0" smtClean="0"/>
              <a:t>Comercialización de la sexualidad</a:t>
            </a:r>
            <a:endParaRPr lang="es-MX" dirty="0"/>
          </a:p>
        </p:txBody>
      </p:sp>
      <p:pic>
        <p:nvPicPr>
          <p:cNvPr id="2050" name="Picture 2" descr="http://aulavirtual.catedra.com.co:8081/editordatacide/0/Educacion_Sexual_para_ninos_de_5o__ADOLESCENCIA8237/files/4278educasex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130" y="33265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omoaumentarsubusto.com/imagen/b7_sexualid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167" y="1556792"/>
            <a:ext cx="3191703" cy="2573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98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542</TotalTime>
  <Words>767</Words>
  <Application>Microsoft Office PowerPoint</Application>
  <PresentationFormat>Presentación en pantalla (4:3)</PresentationFormat>
  <Paragraphs>80</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Intermedio</vt:lpstr>
      <vt:lpstr>Presentación de PowerPoint</vt:lpstr>
      <vt:lpstr>Presentación de PowerPoint</vt:lpstr>
      <vt:lpstr>En Egipto </vt:lpstr>
      <vt:lpstr>En la antigua Grecia </vt:lpstr>
      <vt:lpstr>En la cultura judía y cristiana</vt:lpstr>
      <vt:lpstr>En la edad Media </vt:lpstr>
      <vt:lpstr>En el renacimiento</vt:lpstr>
      <vt:lpstr>En los siglos XVIII y XIX</vt:lpstr>
      <vt:lpstr>Comercialización de la sexualidad</vt:lpstr>
      <vt:lpstr>¿Cómo era la sexualidad?</vt:lpstr>
      <vt:lpstr>¿Cuándo se da la revolución sexual?</vt:lpstr>
      <vt:lpstr>Presentación de PowerPoint</vt:lpstr>
      <vt:lpstr>La oferta, demanda y mercado sexual en nuestros días</vt:lpstr>
      <vt:lpstr>LAS OFERTAS, DEMANDAS Y MERCADO.</vt:lpstr>
      <vt:lpstr>MANIFESTACIONES.</vt:lpstr>
      <vt:lpstr>Presentación de PowerPoint</vt:lpstr>
      <vt:lpstr>Presentación de PowerPoint</vt:lpstr>
      <vt:lpstr>LA SEXUALIDAD EN LA ACTUALIDAD</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oferta, demanda y mercado sexual.</dc:title>
  <dc:creator>Hugo SSM</dc:creator>
  <cp:lastModifiedBy>Amalia</cp:lastModifiedBy>
  <cp:revision>32</cp:revision>
  <dcterms:created xsi:type="dcterms:W3CDTF">2013-03-29T20:21:10Z</dcterms:created>
  <dcterms:modified xsi:type="dcterms:W3CDTF">2013-04-24T22:17:16Z</dcterms:modified>
</cp:coreProperties>
</file>